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rawing7.xml" ContentType="application/vnd.ms-office.drawingml.diagramDrawing+xml"/>
  <Override PartName="/ppt/diagrams/quickStyle8.xml" ContentType="application/vnd.openxmlformats-officedocument.drawingml.diagramStyl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5"/>
  </p:notesMasterIdLst>
  <p:sldIdLst>
    <p:sldId id="258" r:id="rId2"/>
    <p:sldId id="260" r:id="rId3"/>
    <p:sldId id="261" r:id="rId4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9C0"/>
    <a:srgbClr val="37C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34587" autoAdjust="0"/>
    <p:restoredTop sz="86437" autoAdjust="0"/>
  </p:normalViewPr>
  <p:slideViewPr>
    <p:cSldViewPr>
      <p:cViewPr>
        <p:scale>
          <a:sx n="142" d="100"/>
          <a:sy n="142" d="100"/>
        </p:scale>
        <p:origin x="-792" y="3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0" y="6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22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hyperlink" Target="http://reestr.court.gov.ua/Review/76266133" TargetMode="External"/><Relationship Id="rId1" Type="http://schemas.openxmlformats.org/officeDocument/2006/relationships/hyperlink" Target="http://reestr.court.gov.ua/Review/102973874" TargetMode="External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hyperlink" Target="http://reestr.court.gov.ua/Review/76266133" TargetMode="External"/><Relationship Id="rId1" Type="http://schemas.openxmlformats.org/officeDocument/2006/relationships/hyperlink" Target="http://reestr.court.gov.ua/Review/103283361" TargetMode="External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hyperlink" Target="http://reestr.court.gov.ua/Review/76266133" TargetMode="External"/><Relationship Id="rId1" Type="http://schemas.openxmlformats.org/officeDocument/2006/relationships/hyperlink" Target="http://reestr.court.gov.ua/Review/102973874" TargetMode="External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hyperlink" Target="http://reestr.court.gov.ua/Review/76266133" TargetMode="External"/><Relationship Id="rId1" Type="http://schemas.openxmlformats.org/officeDocument/2006/relationships/hyperlink" Target="http://reestr.court.gov.ua/Review/103283361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615780-D022-4AFF-8D48-AB7A7B171E5F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4BC3F7BD-86BF-47FB-9DB0-44B4694B5F1C}">
      <dgm:prSet custT="1"/>
      <dgm:spPr>
        <a:solidFill>
          <a:schemeClr val="tx2">
            <a:lumMod val="25000"/>
            <a:alpha val="29000"/>
          </a:schemeClr>
        </a:solidFill>
        <a:ln>
          <a:noFill/>
        </a:ln>
      </dgm:spPr>
      <dgm:t>
        <a:bodyPr/>
        <a:lstStyle/>
        <a:p>
          <a:pPr algn="just" rtl="0"/>
          <a:r>
            <a:rPr lang="uk-UA" sz="1100" kern="1200" dirty="0" smtClean="0">
              <a:latin typeface="Times New Roman" pitchFamily="18" charset="0"/>
              <a:cs typeface="Times New Roman" pitchFamily="18" charset="0"/>
            </a:rPr>
            <a:t>	</a:t>
          </a:r>
          <a:r>
            <a:rPr lang="uk-UA" sz="1200" b="1" kern="1200" noProof="0" dirty="0" smtClean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rPr>
            <a:t>КЦС ВС зроблено висновок про можливість заміни </a:t>
          </a:r>
          <a:r>
            <a:rPr lang="uk-UA" sz="1200" b="1" kern="1200" noProof="0" dirty="0" err="1" smtClean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rPr>
            <a:t>стягувача</a:t>
          </a:r>
          <a:r>
            <a:rPr lang="uk-UA" sz="1200" b="1" kern="1200" noProof="0" dirty="0" smtClean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rPr>
            <a:t>/позивача у справі за наявності ознак закінчення законодавчо встановленого строку на пред`явлення виконавчих документів до виконання та за відсутності обставин його поновлення.</a:t>
          </a:r>
        </a:p>
        <a:p>
          <a:pPr algn="just"/>
          <a:r>
            <a:rPr lang="uk-UA" sz="1200" b="1" kern="1200" noProof="0" dirty="0" smtClean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rPr>
            <a:t>	</a:t>
          </a:r>
          <a:endParaRPr lang="uk-UA" sz="1200" b="1" kern="1200" noProof="0" dirty="0">
            <a:solidFill>
              <a:schemeClr val="bg2">
                <a:lumMod val="20000"/>
                <a:lumOff val="80000"/>
              </a:schemeClr>
            </a:solidFill>
            <a:effectLst>
              <a:outerShdw blurRad="38100" dist="25400" dir="5400000" algn="tl" rotWithShape="0">
                <a:srgbClr val="000000">
                  <a:alpha val="43000"/>
                </a:srgbClr>
              </a:outerShdw>
            </a:effectLst>
            <a:latin typeface="Times New Roman" pitchFamily="18" charset="0"/>
            <a:ea typeface="+mj-ea"/>
            <a:cs typeface="Times New Roman" pitchFamily="18" charset="0"/>
          </a:endParaRPr>
        </a:p>
      </dgm:t>
    </dgm:pt>
    <dgm:pt modelId="{93D310BB-F2F2-40D7-B5C0-A53F040FE199}" type="parTrans" cxnId="{FC6DDEF0-0EF9-4614-AC36-B420574CBCCA}">
      <dgm:prSet/>
      <dgm:spPr/>
      <dgm:t>
        <a:bodyPr/>
        <a:lstStyle/>
        <a:p>
          <a:endParaRPr lang="uk-UA"/>
        </a:p>
      </dgm:t>
    </dgm:pt>
    <dgm:pt modelId="{0DD68BEC-700B-48CB-BAFF-CD805A664C0F}" type="sibTrans" cxnId="{FC6DDEF0-0EF9-4614-AC36-B420574CBCCA}">
      <dgm:prSet/>
      <dgm:spPr/>
      <dgm:t>
        <a:bodyPr/>
        <a:lstStyle/>
        <a:p>
          <a:endParaRPr lang="uk-UA"/>
        </a:p>
      </dgm:t>
    </dgm:pt>
    <dgm:pt modelId="{548A3B55-16F6-480F-B82A-08DB5D3007E9}" type="pres">
      <dgm:prSet presAssocID="{7A615780-D022-4AFF-8D48-AB7A7B171E5F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uk-UA"/>
        </a:p>
      </dgm:t>
    </dgm:pt>
    <dgm:pt modelId="{A3C4AD7B-2E3E-44E9-8180-719FA0B03778}" type="pres">
      <dgm:prSet presAssocID="{4BC3F7BD-86BF-47FB-9DB0-44B4694B5F1C}" presName="horFlow" presStyleCnt="0"/>
      <dgm:spPr/>
    </dgm:pt>
    <dgm:pt modelId="{3EF56D4A-9A76-4414-A5F2-8066BE125047}" type="pres">
      <dgm:prSet presAssocID="{4BC3F7BD-86BF-47FB-9DB0-44B4694B5F1C}" presName="bigChev" presStyleLbl="node1" presStyleIdx="0" presStyleCnt="1" custScaleX="106010" custScaleY="244601" custLinFactNeighborX="-419" custLinFactNeighborY="-61"/>
      <dgm:spPr>
        <a:prstGeom prst="homePlate">
          <a:avLst/>
        </a:prstGeom>
      </dgm:spPr>
      <dgm:t>
        <a:bodyPr/>
        <a:lstStyle/>
        <a:p>
          <a:endParaRPr lang="uk-UA"/>
        </a:p>
      </dgm:t>
    </dgm:pt>
  </dgm:ptLst>
  <dgm:cxnLst>
    <dgm:cxn modelId="{FC6DDEF0-0EF9-4614-AC36-B420574CBCCA}" srcId="{7A615780-D022-4AFF-8D48-AB7A7B171E5F}" destId="{4BC3F7BD-86BF-47FB-9DB0-44B4694B5F1C}" srcOrd="0" destOrd="0" parTransId="{93D310BB-F2F2-40D7-B5C0-A53F040FE199}" sibTransId="{0DD68BEC-700B-48CB-BAFF-CD805A664C0F}"/>
    <dgm:cxn modelId="{0D3D19DE-600F-4017-AB64-9EEC4AC56C04}" type="presOf" srcId="{7A615780-D022-4AFF-8D48-AB7A7B171E5F}" destId="{548A3B55-16F6-480F-B82A-08DB5D3007E9}" srcOrd="0" destOrd="0" presId="urn:microsoft.com/office/officeart/2005/8/layout/lProcess3"/>
    <dgm:cxn modelId="{118C491F-87BB-4A5E-8007-A239D564F041}" type="presOf" srcId="{4BC3F7BD-86BF-47FB-9DB0-44B4694B5F1C}" destId="{3EF56D4A-9A76-4414-A5F2-8066BE125047}" srcOrd="0" destOrd="0" presId="urn:microsoft.com/office/officeart/2005/8/layout/lProcess3"/>
    <dgm:cxn modelId="{456BE50D-9531-4D75-8921-CD1DF283BECA}" type="presParOf" srcId="{548A3B55-16F6-480F-B82A-08DB5D3007E9}" destId="{A3C4AD7B-2E3E-44E9-8180-719FA0B03778}" srcOrd="0" destOrd="0" presId="urn:microsoft.com/office/officeart/2005/8/layout/lProcess3"/>
    <dgm:cxn modelId="{21460960-58E6-4D11-97DC-F30BB6613810}" type="presParOf" srcId="{A3C4AD7B-2E3E-44E9-8180-719FA0B03778}" destId="{3EF56D4A-9A76-4414-A5F2-8066BE125047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26830C-0EB7-49A5-8B47-6224EDCCDD67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109A425D-96BE-4C4C-B32F-69B188308839}">
      <dgm:prSet custT="1"/>
      <dgm:spPr>
        <a:solidFill>
          <a:schemeClr val="tx2">
            <a:lumMod val="25000"/>
            <a:alpha val="44000"/>
          </a:schemeClr>
        </a:solidFill>
        <a:ln>
          <a:noFill/>
        </a:ln>
      </dgm:spPr>
      <dgm:t>
        <a:bodyPr/>
        <a:lstStyle/>
        <a:p>
          <a:pPr algn="just" rtl="0"/>
          <a:r>
            <a:rPr lang="uk-UA" sz="1200" b="1" kern="1200" noProof="0" dirty="0" smtClean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rPr>
            <a:t>	</a:t>
          </a:r>
          <a:r>
            <a:rPr lang="uk-UA" sz="1200" b="1" kern="1200" noProof="0" dirty="0" smtClean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rPr>
            <a:t> Заміна сторони виконавчого провадження правонаступником полягає в поширенні на правонаступника законної сили судового рішення з усіма її наслідками - незмінністю, неспростовністю, виключністю, </a:t>
          </a:r>
          <a:r>
            <a:rPr lang="uk-UA" sz="1200" b="1" kern="1200" noProof="0" dirty="0" err="1" smtClean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rPr>
            <a:t>преюдиційністю</a:t>
          </a:r>
          <a:r>
            <a:rPr lang="uk-UA" sz="1200" b="1" kern="1200" noProof="0" dirty="0" smtClean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rPr>
            <a:t>, виконуваністю. Отже, у випадку неможливості виконання судового рішення за відсутності підстав для поновлення строків для виконання наказу суду (виконавчого листа) або у випадку, якщо судове рішення не підлягає виконанню у примусовому порядку через органи виконавчої служби, правонаступник не може бути замінений у виконавчому провадженні, яке не здійснюється. </a:t>
          </a:r>
          <a:r>
            <a:rPr lang="uk-UA" sz="1200" kern="1200" dirty="0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1"/>
            </a:rPr>
            <a:t>http://reestr.court.gov.ua/Review/102973874</a:t>
          </a:r>
          <a:r>
            <a:rPr lang="uk-UA" sz="1200" kern="12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uk-UA" sz="1200" b="1" kern="1200" noProof="0" dirty="0" smtClean="0">
            <a:solidFill>
              <a:schemeClr val="bg2">
                <a:lumMod val="20000"/>
                <a:lumOff val="80000"/>
              </a:schemeClr>
            </a:solidFill>
            <a:effectLst>
              <a:outerShdw blurRad="38100" dist="25400" dir="5400000" algn="tl" rotWithShape="0">
                <a:srgbClr val="000000">
                  <a:alpha val="43000"/>
                </a:srgbClr>
              </a:outerShdw>
            </a:effectLst>
            <a:latin typeface="Times New Roman" pitchFamily="18" charset="0"/>
            <a:ea typeface="+mj-ea"/>
            <a:cs typeface="Times New Roman" pitchFamily="18" charset="0"/>
            <a:hlinkClick xmlns:r="http://schemas.openxmlformats.org/officeDocument/2006/relationships" r:id="rId2"/>
          </a:endParaRPr>
        </a:p>
      </dgm:t>
    </dgm:pt>
    <dgm:pt modelId="{AAD9ED62-5B0A-4BC1-A656-67F32C8B7778}" type="parTrans" cxnId="{F812E7C1-1F1A-4B36-A8A6-C52A37B79082}">
      <dgm:prSet/>
      <dgm:spPr/>
      <dgm:t>
        <a:bodyPr/>
        <a:lstStyle/>
        <a:p>
          <a:endParaRPr lang="uk-UA"/>
        </a:p>
      </dgm:t>
    </dgm:pt>
    <dgm:pt modelId="{A6233E8E-61FC-444A-BBF4-B9591E116B57}" type="sibTrans" cxnId="{F812E7C1-1F1A-4B36-A8A6-C52A37B79082}">
      <dgm:prSet/>
      <dgm:spPr/>
      <dgm:t>
        <a:bodyPr/>
        <a:lstStyle/>
        <a:p>
          <a:endParaRPr lang="uk-UA"/>
        </a:p>
      </dgm:t>
    </dgm:pt>
    <dgm:pt modelId="{77B318FB-71D7-41D0-AA84-1F15136221FC}" type="pres">
      <dgm:prSet presAssocID="{2626830C-0EB7-49A5-8B47-6224EDCCDD6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4532A5CD-ED12-4521-B172-187366941F6A}" type="pres">
      <dgm:prSet presAssocID="{109A425D-96BE-4C4C-B32F-69B188308839}" presName="node" presStyleLbl="node1" presStyleIdx="0" presStyleCnt="1" custScaleX="148406" custScaleY="148254" custRadScaleRad="100521" custRadScaleInc="-29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uk-UA"/>
        </a:p>
      </dgm:t>
    </dgm:pt>
  </dgm:ptLst>
  <dgm:cxnLst>
    <dgm:cxn modelId="{F812E7C1-1F1A-4B36-A8A6-C52A37B79082}" srcId="{2626830C-0EB7-49A5-8B47-6224EDCCDD67}" destId="{109A425D-96BE-4C4C-B32F-69B188308839}" srcOrd="0" destOrd="0" parTransId="{AAD9ED62-5B0A-4BC1-A656-67F32C8B7778}" sibTransId="{A6233E8E-61FC-444A-BBF4-B9591E116B57}"/>
    <dgm:cxn modelId="{743A5D6F-3275-4FAF-93C9-936A717F5D3D}" type="presOf" srcId="{109A425D-96BE-4C4C-B32F-69B188308839}" destId="{4532A5CD-ED12-4521-B172-187366941F6A}" srcOrd="0" destOrd="0" presId="urn:microsoft.com/office/officeart/2005/8/layout/cycle2"/>
    <dgm:cxn modelId="{AD872658-6741-4EB6-B5F3-071D29B54308}" type="presOf" srcId="{2626830C-0EB7-49A5-8B47-6224EDCCDD67}" destId="{77B318FB-71D7-41D0-AA84-1F15136221FC}" srcOrd="0" destOrd="0" presId="urn:microsoft.com/office/officeart/2005/8/layout/cycle2"/>
    <dgm:cxn modelId="{803EC3EA-9573-43C2-B97B-BBCB0E5B004D}" type="presParOf" srcId="{77B318FB-71D7-41D0-AA84-1F15136221FC}" destId="{4532A5CD-ED12-4521-B172-187366941F6A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A52989D-F7FB-4581-A78D-5AA2820D833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7D6ACE49-2C7D-4B55-8258-8FF78D2D3F87}">
      <dgm:prSet custT="1"/>
      <dgm:spPr>
        <a:solidFill>
          <a:schemeClr val="tx2">
            <a:lumMod val="25000"/>
            <a:alpha val="17000"/>
          </a:schemeClr>
        </a:solidFill>
        <a:ln>
          <a:noFill/>
        </a:ln>
      </dgm:spPr>
      <dgm:t>
        <a:bodyPr/>
        <a:lstStyle/>
        <a:p>
          <a:pPr algn="ctr" rtl="0">
            <a:spcAft>
              <a:spcPts val="0"/>
            </a:spcAft>
          </a:pPr>
          <a:r>
            <a:rPr kumimoji="0" lang="uk-UA" sz="1600" b="1" i="0" u="none" strike="noStrike" kern="1200" cap="none" spc="0" normalizeH="0" baseline="0" noProof="0" dirty="0" smtClean="0">
              <a:ln>
                <a:noFill/>
              </a:ln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rPr>
            <a:t>Постанова </a:t>
          </a:r>
          <a:r>
            <a:rPr lang="uk-UA" sz="1600" b="1" kern="1200" noProof="0" dirty="0" smtClean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rPr>
            <a:t>КЦС ВС від 15.09.2021 у справі №727/9430/13-ц</a:t>
          </a:r>
          <a:endParaRPr kumimoji="0" lang="uk-UA" sz="1600" b="1" i="0" u="none" strike="noStrike" kern="1200" cap="none" spc="0" normalizeH="0" baseline="0" noProof="0" dirty="0">
            <a:ln>
              <a:noFill/>
            </a:ln>
            <a:solidFill>
              <a:schemeClr val="bg2">
                <a:lumMod val="20000"/>
                <a:lumOff val="80000"/>
              </a:schemeClr>
            </a:solidFill>
            <a:effectLst>
              <a:outerShdw blurRad="38100" dist="25400" dir="5400000" algn="tl" rotWithShape="0">
                <a:srgbClr val="000000">
                  <a:alpha val="43000"/>
                </a:srgbClr>
              </a:outerShdw>
            </a:effectLst>
            <a:uLnTx/>
            <a:uFillTx/>
            <a:latin typeface="Times New Roman" pitchFamily="18" charset="0"/>
            <a:ea typeface="+mj-ea"/>
            <a:cs typeface="Times New Roman" pitchFamily="18" charset="0"/>
          </a:endParaRPr>
        </a:p>
      </dgm:t>
    </dgm:pt>
    <dgm:pt modelId="{AE0B5837-A785-4B6F-9FDA-6EBC8B068F4A}" type="parTrans" cxnId="{011F26B8-4074-4349-855E-A9921E5DB3AF}">
      <dgm:prSet/>
      <dgm:spPr/>
      <dgm:t>
        <a:bodyPr/>
        <a:lstStyle/>
        <a:p>
          <a:pPr algn="ctr"/>
          <a:endParaRPr lang="uk-UA"/>
        </a:p>
      </dgm:t>
    </dgm:pt>
    <dgm:pt modelId="{7C224D5F-3567-4E13-A4F5-740B4796CA85}" type="sibTrans" cxnId="{011F26B8-4074-4349-855E-A9921E5DB3AF}">
      <dgm:prSet/>
      <dgm:spPr/>
      <dgm:t>
        <a:bodyPr/>
        <a:lstStyle/>
        <a:p>
          <a:pPr algn="ctr"/>
          <a:endParaRPr lang="uk-UA"/>
        </a:p>
      </dgm:t>
    </dgm:pt>
    <dgm:pt modelId="{D3023C26-3E73-4E84-8F9D-13921BA3731C}" type="pres">
      <dgm:prSet presAssocID="{2A52989D-F7FB-4581-A78D-5AA2820D833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7A20DE31-9AEC-4203-B692-5715756E6C53}" type="pres">
      <dgm:prSet presAssocID="{7D6ACE49-2C7D-4B55-8258-8FF78D2D3F87}" presName="parentText" presStyleLbl="node1" presStyleIdx="0" presStyleCnt="1" custScaleY="407904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011F26B8-4074-4349-855E-A9921E5DB3AF}" srcId="{2A52989D-F7FB-4581-A78D-5AA2820D8337}" destId="{7D6ACE49-2C7D-4B55-8258-8FF78D2D3F87}" srcOrd="0" destOrd="0" parTransId="{AE0B5837-A785-4B6F-9FDA-6EBC8B068F4A}" sibTransId="{7C224D5F-3567-4E13-A4F5-740B4796CA85}"/>
    <dgm:cxn modelId="{290131CD-1E79-4C64-9897-BF3F3FD9E054}" type="presOf" srcId="{7D6ACE49-2C7D-4B55-8258-8FF78D2D3F87}" destId="{7A20DE31-9AEC-4203-B692-5715756E6C53}" srcOrd="0" destOrd="0" presId="urn:microsoft.com/office/officeart/2005/8/layout/vList2"/>
    <dgm:cxn modelId="{A21E1537-A2C0-4269-B5E3-F22949F03C0C}" type="presOf" srcId="{2A52989D-F7FB-4581-A78D-5AA2820D8337}" destId="{D3023C26-3E73-4E84-8F9D-13921BA3731C}" srcOrd="0" destOrd="0" presId="urn:microsoft.com/office/officeart/2005/8/layout/vList2"/>
    <dgm:cxn modelId="{FA6A2215-501F-4C8D-AA67-502A21F438D3}" type="presParOf" srcId="{D3023C26-3E73-4E84-8F9D-13921BA3731C}" destId="{7A20DE31-9AEC-4203-B692-5715756E6C5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4E5C34E-DA21-45B9-B55D-F89D03FA1B3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CEC9EB15-5746-4F36-8AFD-EACA623DA04B}">
      <dgm:prSet custT="1"/>
      <dgm:spPr>
        <a:solidFill>
          <a:schemeClr val="tx2">
            <a:lumMod val="25000"/>
            <a:alpha val="16000"/>
          </a:schemeClr>
        </a:solidFill>
        <a:ln>
          <a:noFill/>
        </a:ln>
      </dgm:spPr>
      <dgm:t>
        <a:bodyPr/>
        <a:lstStyle/>
        <a:p>
          <a:pPr algn="ctr" rtl="0">
            <a:spcAft>
              <a:spcPts val="0"/>
            </a:spcAft>
          </a:pPr>
          <a:r>
            <a:rPr lang="uk-UA" sz="1600" b="1" kern="1200" noProof="0" dirty="0" smtClean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rPr>
            <a:t>Постанова ВП ВС від 18.01.2022 у справі № 34/425</a:t>
          </a:r>
          <a:endParaRPr lang="uk-UA" sz="1600" b="1" kern="1200" noProof="0" dirty="0">
            <a:solidFill>
              <a:schemeClr val="bg2">
                <a:lumMod val="20000"/>
                <a:lumOff val="80000"/>
              </a:schemeClr>
            </a:solidFill>
            <a:effectLst>
              <a:outerShdw blurRad="38100" dist="25400" dir="5400000" algn="tl" rotWithShape="0">
                <a:srgbClr val="000000">
                  <a:alpha val="43000"/>
                </a:srgbClr>
              </a:outerShdw>
            </a:effectLst>
            <a:latin typeface="Times New Roman" pitchFamily="18" charset="0"/>
            <a:ea typeface="+mj-ea"/>
            <a:cs typeface="Times New Roman" pitchFamily="18" charset="0"/>
          </a:endParaRPr>
        </a:p>
      </dgm:t>
    </dgm:pt>
    <dgm:pt modelId="{E33750B9-1477-455F-81C8-4D2BC9085203}" type="parTrans" cxnId="{A26E2DD8-ABF8-4519-816D-D7B1EAAFC0FE}">
      <dgm:prSet/>
      <dgm:spPr/>
      <dgm:t>
        <a:bodyPr/>
        <a:lstStyle/>
        <a:p>
          <a:endParaRPr lang="uk-UA"/>
        </a:p>
      </dgm:t>
    </dgm:pt>
    <dgm:pt modelId="{B7D23C7B-0A90-4076-AC62-5D4A740C24FC}" type="sibTrans" cxnId="{A26E2DD8-ABF8-4519-816D-D7B1EAAFC0FE}">
      <dgm:prSet/>
      <dgm:spPr/>
      <dgm:t>
        <a:bodyPr/>
        <a:lstStyle/>
        <a:p>
          <a:endParaRPr lang="uk-UA"/>
        </a:p>
      </dgm:t>
    </dgm:pt>
    <dgm:pt modelId="{3C8EE393-9385-4B7F-8750-BF622842E9AB}" type="pres">
      <dgm:prSet presAssocID="{24E5C34E-DA21-45B9-B55D-F89D03FA1B3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491186E1-D2E0-4DE9-9FD1-C23BC272EA6B}" type="pres">
      <dgm:prSet presAssocID="{CEC9EB15-5746-4F36-8AFD-EACA623DA04B}" presName="parentText" presStyleLbl="node1" presStyleIdx="0" presStyleCnt="1" custScaleY="307608" custLinFactY="-3627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A26E2DD8-ABF8-4519-816D-D7B1EAAFC0FE}" srcId="{24E5C34E-DA21-45B9-B55D-F89D03FA1B3A}" destId="{CEC9EB15-5746-4F36-8AFD-EACA623DA04B}" srcOrd="0" destOrd="0" parTransId="{E33750B9-1477-455F-81C8-4D2BC9085203}" sibTransId="{B7D23C7B-0A90-4076-AC62-5D4A740C24FC}"/>
    <dgm:cxn modelId="{32BF7B40-405E-4D24-A66C-714139347DCF}" type="presOf" srcId="{CEC9EB15-5746-4F36-8AFD-EACA623DA04B}" destId="{491186E1-D2E0-4DE9-9FD1-C23BC272EA6B}" srcOrd="0" destOrd="0" presId="urn:microsoft.com/office/officeart/2005/8/layout/vList2"/>
    <dgm:cxn modelId="{60BF9CAE-32A2-4A71-916D-F76FD0DB7066}" type="presOf" srcId="{24E5C34E-DA21-45B9-B55D-F89D03FA1B3A}" destId="{3C8EE393-9385-4B7F-8750-BF622842E9AB}" srcOrd="0" destOrd="0" presId="urn:microsoft.com/office/officeart/2005/8/layout/vList2"/>
    <dgm:cxn modelId="{03EBA523-34F2-4339-96B7-0B53D5A653C5}" type="presParOf" srcId="{3C8EE393-9385-4B7F-8750-BF622842E9AB}" destId="{491186E1-D2E0-4DE9-9FD1-C23BC272EA6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2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A615780-D022-4AFF-8D48-AB7A7B171E5F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4BC3F7BD-86BF-47FB-9DB0-44B4694B5F1C}">
      <dgm:prSet custT="1"/>
      <dgm:spPr>
        <a:solidFill>
          <a:schemeClr val="tx2">
            <a:lumMod val="25000"/>
            <a:alpha val="29000"/>
          </a:schemeClr>
        </a:solidFill>
        <a:ln>
          <a:noFill/>
        </a:ln>
      </dgm:spPr>
      <dgm:t>
        <a:bodyPr/>
        <a:lstStyle/>
        <a:p>
          <a:pPr algn="just" rtl="0"/>
          <a:r>
            <a:rPr lang="uk-UA" sz="1100" kern="1200" dirty="0" smtClean="0">
              <a:latin typeface="Times New Roman" pitchFamily="18" charset="0"/>
              <a:cs typeface="Times New Roman" pitchFamily="18" charset="0"/>
            </a:rPr>
            <a:t>	</a:t>
          </a:r>
          <a:r>
            <a:rPr lang="uk-UA" sz="1200" b="1" kern="1200" noProof="0" dirty="0" smtClean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rPr>
            <a:t>КЦС ВС зроблено висновок про розгляд за правилами цивільного судочинства спору, ініційованого співвласником багатоквартирного будинку, щодо затвердження кошторису ОСББ, переліку та розміру внесків на утримання будинку як такого.</a:t>
          </a:r>
        </a:p>
        <a:p>
          <a:pPr algn="just"/>
          <a:r>
            <a:rPr lang="uk-UA" sz="1200" b="1" kern="1200" noProof="0" dirty="0" smtClean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rPr>
            <a:t>	</a:t>
          </a:r>
          <a:endParaRPr lang="uk-UA" sz="1200" b="1" kern="1200" noProof="0" dirty="0">
            <a:solidFill>
              <a:schemeClr val="bg2">
                <a:lumMod val="20000"/>
                <a:lumOff val="80000"/>
              </a:schemeClr>
            </a:solidFill>
            <a:effectLst>
              <a:outerShdw blurRad="38100" dist="25400" dir="5400000" algn="tl" rotWithShape="0">
                <a:srgbClr val="000000">
                  <a:alpha val="43000"/>
                </a:srgbClr>
              </a:outerShdw>
            </a:effectLst>
            <a:latin typeface="Times New Roman" pitchFamily="18" charset="0"/>
            <a:ea typeface="+mj-ea"/>
            <a:cs typeface="Times New Roman" pitchFamily="18" charset="0"/>
          </a:endParaRPr>
        </a:p>
      </dgm:t>
    </dgm:pt>
    <dgm:pt modelId="{93D310BB-F2F2-40D7-B5C0-A53F040FE199}" type="parTrans" cxnId="{FC6DDEF0-0EF9-4614-AC36-B420574CBCCA}">
      <dgm:prSet/>
      <dgm:spPr/>
      <dgm:t>
        <a:bodyPr/>
        <a:lstStyle/>
        <a:p>
          <a:endParaRPr lang="uk-UA"/>
        </a:p>
      </dgm:t>
    </dgm:pt>
    <dgm:pt modelId="{0DD68BEC-700B-48CB-BAFF-CD805A664C0F}" type="sibTrans" cxnId="{FC6DDEF0-0EF9-4614-AC36-B420574CBCCA}">
      <dgm:prSet/>
      <dgm:spPr/>
      <dgm:t>
        <a:bodyPr/>
        <a:lstStyle/>
        <a:p>
          <a:endParaRPr lang="uk-UA"/>
        </a:p>
      </dgm:t>
    </dgm:pt>
    <dgm:pt modelId="{548A3B55-16F6-480F-B82A-08DB5D3007E9}" type="pres">
      <dgm:prSet presAssocID="{7A615780-D022-4AFF-8D48-AB7A7B171E5F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uk-UA"/>
        </a:p>
      </dgm:t>
    </dgm:pt>
    <dgm:pt modelId="{A3C4AD7B-2E3E-44E9-8180-719FA0B03778}" type="pres">
      <dgm:prSet presAssocID="{4BC3F7BD-86BF-47FB-9DB0-44B4694B5F1C}" presName="horFlow" presStyleCnt="0"/>
      <dgm:spPr/>
    </dgm:pt>
    <dgm:pt modelId="{3EF56D4A-9A76-4414-A5F2-8066BE125047}" type="pres">
      <dgm:prSet presAssocID="{4BC3F7BD-86BF-47FB-9DB0-44B4694B5F1C}" presName="bigChev" presStyleLbl="node1" presStyleIdx="0" presStyleCnt="1" custScaleX="106010" custScaleY="244601" custLinFactNeighborX="-419" custLinFactNeighborY="-61"/>
      <dgm:spPr>
        <a:prstGeom prst="homePlate">
          <a:avLst/>
        </a:prstGeom>
      </dgm:spPr>
      <dgm:t>
        <a:bodyPr/>
        <a:lstStyle/>
        <a:p>
          <a:endParaRPr lang="uk-UA"/>
        </a:p>
      </dgm:t>
    </dgm:pt>
  </dgm:ptLst>
  <dgm:cxnLst>
    <dgm:cxn modelId="{FC6DDEF0-0EF9-4614-AC36-B420574CBCCA}" srcId="{7A615780-D022-4AFF-8D48-AB7A7B171E5F}" destId="{4BC3F7BD-86BF-47FB-9DB0-44B4694B5F1C}" srcOrd="0" destOrd="0" parTransId="{93D310BB-F2F2-40D7-B5C0-A53F040FE199}" sibTransId="{0DD68BEC-700B-48CB-BAFF-CD805A664C0F}"/>
    <dgm:cxn modelId="{958B3268-58EF-49B8-857E-1B4F27E92F05}" type="presOf" srcId="{4BC3F7BD-86BF-47FB-9DB0-44B4694B5F1C}" destId="{3EF56D4A-9A76-4414-A5F2-8066BE125047}" srcOrd="0" destOrd="0" presId="urn:microsoft.com/office/officeart/2005/8/layout/lProcess3"/>
    <dgm:cxn modelId="{0B84A34F-78B5-4497-BC50-C948B300CABA}" type="presOf" srcId="{7A615780-D022-4AFF-8D48-AB7A7B171E5F}" destId="{548A3B55-16F6-480F-B82A-08DB5D3007E9}" srcOrd="0" destOrd="0" presId="urn:microsoft.com/office/officeart/2005/8/layout/lProcess3"/>
    <dgm:cxn modelId="{1027D8A1-54A3-4FED-89D4-E1DCA28F07A8}" type="presParOf" srcId="{548A3B55-16F6-480F-B82A-08DB5D3007E9}" destId="{A3C4AD7B-2E3E-44E9-8180-719FA0B03778}" srcOrd="0" destOrd="0" presId="urn:microsoft.com/office/officeart/2005/8/layout/lProcess3"/>
    <dgm:cxn modelId="{B4A3A783-A030-4D40-B168-BB5EAC9F9A61}" type="presParOf" srcId="{A3C4AD7B-2E3E-44E9-8180-719FA0B03778}" destId="{3EF56D4A-9A76-4414-A5F2-8066BE125047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626830C-0EB7-49A5-8B47-6224EDCCDD67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109A425D-96BE-4C4C-B32F-69B188308839}">
      <dgm:prSet custT="1"/>
      <dgm:spPr>
        <a:solidFill>
          <a:schemeClr val="tx2">
            <a:lumMod val="25000"/>
            <a:alpha val="44000"/>
          </a:schemeClr>
        </a:solidFill>
        <a:ln>
          <a:noFill/>
        </a:ln>
      </dgm:spPr>
      <dgm:t>
        <a:bodyPr/>
        <a:lstStyle/>
        <a:p>
          <a:pPr algn="just" rtl="0"/>
          <a:r>
            <a:rPr lang="uk-UA" sz="1200" b="1" kern="1200" noProof="0" dirty="0" smtClean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rPr>
            <a:t>	</a:t>
          </a:r>
          <a:r>
            <a:rPr lang="uk-UA" sz="1200" b="1" kern="1200" noProof="0" dirty="0" smtClean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rPr>
            <a:t> Прийняття рішення установчими зборами щодо всіх питань, віднесених до їх компетенції та виключної компетенції загальних зборів ОСББ відповідно до статей 6, 10 ЗУ «Про </a:t>
          </a:r>
          <a:r>
            <a:rPr lang="uk-UA" sz="1200" b="1" kern="1200" noProof="0" dirty="0" err="1" smtClean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rPr>
            <a:t>обʼєднання</a:t>
          </a:r>
          <a:r>
            <a:rPr lang="uk-UA" sz="1200" b="1" kern="1200" noProof="0" dirty="0" smtClean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rPr>
            <a:t> співвласників багатоквартирного будинку» № 2866-ІІІ, стосується створення та управління ОСББ як юридичною особою, що відповідно до пункту 3 частини першої статті 20 ГПК України визначає предметну юрисдикцію спору про визнання недійсним рішення установчих зборів ОСББ судам господарської юрисдикції. ВП ВС неодноразово звертала увагу на те, що спори, пов`язані зі створенням, діяльністю, управлінням або припиненням діяльності юридичної особи, є корпоративними в розумінні п.3 ч.1 ст.20 ГПК України, незалежно від того, чи є позивач акціонером (учасником) юридичної особи, і мають розглядатися за правилами ГПК України (постанови від 10.09.2019 у справі № 921/36/18 (пункт 4.19), від 01.04.2020 у справі № 813/1056/18 (пункт 40), від 15.04.2020 у справі № 804/14471/15 (пункт 39)). </a:t>
          </a:r>
          <a:endParaRPr lang="uk-UA" sz="1200" b="1" kern="1200" noProof="0" smtClean="0">
            <a:solidFill>
              <a:schemeClr val="bg2">
                <a:lumMod val="20000"/>
                <a:lumOff val="80000"/>
              </a:schemeClr>
            </a:solidFill>
            <a:effectLst>
              <a:outerShdw blurRad="38100" dist="25400" dir="5400000" algn="tl" rotWithShape="0">
                <a:srgbClr val="000000">
                  <a:alpha val="43000"/>
                </a:srgbClr>
              </a:outerShdw>
            </a:effectLst>
            <a:latin typeface="Times New Roman" pitchFamily="18" charset="0"/>
            <a:ea typeface="+mj-ea"/>
            <a:cs typeface="Times New Roman" pitchFamily="18" charset="0"/>
          </a:endParaRPr>
        </a:p>
        <a:p>
          <a:pPr algn="just" rtl="0"/>
          <a:r>
            <a:rPr lang="uk-UA" sz="1200" kern="1200" smtClean="0">
              <a:hlinkClick xmlns:r="http://schemas.openxmlformats.org/officeDocument/2006/relationships" r:id="rId1"/>
            </a:rPr>
            <a:t>http</a:t>
          </a:r>
          <a:r>
            <a:rPr lang="uk-UA" sz="1200" kern="1200" dirty="0" smtClean="0">
              <a:hlinkClick xmlns:r="http://schemas.openxmlformats.org/officeDocument/2006/relationships" r:id="rId1"/>
            </a:rPr>
            <a:t>://reestr.court.gov.ua/Review/103283361</a:t>
          </a:r>
          <a:r>
            <a:rPr lang="uk-UA" sz="1200" kern="1200" dirty="0" smtClean="0"/>
            <a:t> </a:t>
          </a:r>
          <a:endParaRPr lang="uk-UA" sz="1200" b="1" kern="1200" noProof="0" dirty="0" smtClean="0">
            <a:solidFill>
              <a:schemeClr val="bg2">
                <a:lumMod val="20000"/>
                <a:lumOff val="80000"/>
              </a:schemeClr>
            </a:solidFill>
            <a:effectLst>
              <a:outerShdw blurRad="38100" dist="25400" dir="5400000" algn="tl" rotWithShape="0">
                <a:srgbClr val="000000">
                  <a:alpha val="43000"/>
                </a:srgbClr>
              </a:outerShdw>
            </a:effectLst>
            <a:latin typeface="Times New Roman" pitchFamily="18" charset="0"/>
            <a:ea typeface="+mj-ea"/>
            <a:cs typeface="Times New Roman" pitchFamily="18" charset="0"/>
            <a:hlinkClick xmlns:r="http://schemas.openxmlformats.org/officeDocument/2006/relationships" r:id="rId2"/>
          </a:endParaRPr>
        </a:p>
      </dgm:t>
    </dgm:pt>
    <dgm:pt modelId="{AAD9ED62-5B0A-4BC1-A656-67F32C8B7778}" type="parTrans" cxnId="{F812E7C1-1F1A-4B36-A8A6-C52A37B79082}">
      <dgm:prSet/>
      <dgm:spPr/>
      <dgm:t>
        <a:bodyPr/>
        <a:lstStyle/>
        <a:p>
          <a:endParaRPr lang="uk-UA"/>
        </a:p>
      </dgm:t>
    </dgm:pt>
    <dgm:pt modelId="{A6233E8E-61FC-444A-BBF4-B9591E116B57}" type="sibTrans" cxnId="{F812E7C1-1F1A-4B36-A8A6-C52A37B79082}">
      <dgm:prSet/>
      <dgm:spPr/>
      <dgm:t>
        <a:bodyPr/>
        <a:lstStyle/>
        <a:p>
          <a:endParaRPr lang="uk-UA"/>
        </a:p>
      </dgm:t>
    </dgm:pt>
    <dgm:pt modelId="{77B318FB-71D7-41D0-AA84-1F15136221FC}" type="pres">
      <dgm:prSet presAssocID="{2626830C-0EB7-49A5-8B47-6224EDCCDD6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4532A5CD-ED12-4521-B172-187366941F6A}" type="pres">
      <dgm:prSet presAssocID="{109A425D-96BE-4C4C-B32F-69B188308839}" presName="node" presStyleLbl="node1" presStyleIdx="0" presStyleCnt="1" custScaleX="148406" custScaleY="148254" custRadScaleRad="100521" custRadScaleInc="-29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uk-UA"/>
        </a:p>
      </dgm:t>
    </dgm:pt>
  </dgm:ptLst>
  <dgm:cxnLst>
    <dgm:cxn modelId="{F812E7C1-1F1A-4B36-A8A6-C52A37B79082}" srcId="{2626830C-0EB7-49A5-8B47-6224EDCCDD67}" destId="{109A425D-96BE-4C4C-B32F-69B188308839}" srcOrd="0" destOrd="0" parTransId="{AAD9ED62-5B0A-4BC1-A656-67F32C8B7778}" sibTransId="{A6233E8E-61FC-444A-BBF4-B9591E116B57}"/>
    <dgm:cxn modelId="{955A2B5F-1C0D-458F-AB4F-EFEE9D1E81A2}" type="presOf" srcId="{2626830C-0EB7-49A5-8B47-6224EDCCDD67}" destId="{77B318FB-71D7-41D0-AA84-1F15136221FC}" srcOrd="0" destOrd="0" presId="urn:microsoft.com/office/officeart/2005/8/layout/cycle2"/>
    <dgm:cxn modelId="{9CA0D93B-F9B0-4678-8FD0-E165FF0912EB}" type="presOf" srcId="{109A425D-96BE-4C4C-B32F-69B188308839}" destId="{4532A5CD-ED12-4521-B172-187366941F6A}" srcOrd="0" destOrd="0" presId="urn:microsoft.com/office/officeart/2005/8/layout/cycle2"/>
    <dgm:cxn modelId="{BBDEBD16-96E1-444D-B161-9F4E0EBF4C64}" type="presParOf" srcId="{77B318FB-71D7-41D0-AA84-1F15136221FC}" destId="{4532A5CD-ED12-4521-B172-187366941F6A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A52989D-F7FB-4581-A78D-5AA2820D833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7D6ACE49-2C7D-4B55-8258-8FF78D2D3F87}">
      <dgm:prSet custT="1"/>
      <dgm:spPr>
        <a:solidFill>
          <a:schemeClr val="tx2">
            <a:lumMod val="25000"/>
            <a:alpha val="17000"/>
          </a:schemeClr>
        </a:solidFill>
        <a:ln>
          <a:noFill/>
        </a:ln>
      </dgm:spPr>
      <dgm:t>
        <a:bodyPr/>
        <a:lstStyle/>
        <a:p>
          <a:pPr algn="ctr" rtl="0">
            <a:spcAft>
              <a:spcPts val="0"/>
            </a:spcAft>
          </a:pPr>
          <a:r>
            <a:rPr kumimoji="0" lang="uk-UA" sz="1600" b="1" i="0" u="none" strike="noStrike" kern="1200" cap="none" spc="0" normalizeH="0" baseline="0" noProof="0" dirty="0" smtClean="0">
              <a:ln>
                <a:noFill/>
              </a:ln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rPr>
            <a:t>Постанова КЦС ВС від 14.07.2020 у справі № 466/8748/16-ц </a:t>
          </a:r>
          <a:endParaRPr kumimoji="0" lang="uk-UA" sz="1600" b="1" i="0" u="none" strike="noStrike" kern="1200" cap="none" spc="0" normalizeH="0" baseline="0" noProof="0" dirty="0">
            <a:ln>
              <a:noFill/>
            </a:ln>
            <a:solidFill>
              <a:schemeClr val="bg2">
                <a:lumMod val="20000"/>
                <a:lumOff val="80000"/>
              </a:schemeClr>
            </a:solidFill>
            <a:effectLst>
              <a:outerShdw blurRad="38100" dist="25400" dir="5400000" algn="tl" rotWithShape="0">
                <a:srgbClr val="000000">
                  <a:alpha val="43000"/>
                </a:srgbClr>
              </a:outerShdw>
            </a:effectLst>
            <a:uLnTx/>
            <a:uFillTx/>
            <a:latin typeface="Times New Roman" pitchFamily="18" charset="0"/>
            <a:ea typeface="+mj-ea"/>
            <a:cs typeface="Times New Roman" pitchFamily="18" charset="0"/>
          </a:endParaRPr>
        </a:p>
      </dgm:t>
    </dgm:pt>
    <dgm:pt modelId="{AE0B5837-A785-4B6F-9FDA-6EBC8B068F4A}" type="parTrans" cxnId="{011F26B8-4074-4349-855E-A9921E5DB3AF}">
      <dgm:prSet/>
      <dgm:spPr/>
      <dgm:t>
        <a:bodyPr/>
        <a:lstStyle/>
        <a:p>
          <a:pPr algn="ctr"/>
          <a:endParaRPr lang="uk-UA"/>
        </a:p>
      </dgm:t>
    </dgm:pt>
    <dgm:pt modelId="{7C224D5F-3567-4E13-A4F5-740B4796CA85}" type="sibTrans" cxnId="{011F26B8-4074-4349-855E-A9921E5DB3AF}">
      <dgm:prSet/>
      <dgm:spPr/>
      <dgm:t>
        <a:bodyPr/>
        <a:lstStyle/>
        <a:p>
          <a:pPr algn="ctr"/>
          <a:endParaRPr lang="uk-UA"/>
        </a:p>
      </dgm:t>
    </dgm:pt>
    <dgm:pt modelId="{D3023C26-3E73-4E84-8F9D-13921BA3731C}" type="pres">
      <dgm:prSet presAssocID="{2A52989D-F7FB-4581-A78D-5AA2820D833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7A20DE31-9AEC-4203-B692-5715756E6C53}" type="pres">
      <dgm:prSet presAssocID="{7D6ACE49-2C7D-4B55-8258-8FF78D2D3F87}" presName="parentText" presStyleLbl="node1" presStyleIdx="0" presStyleCnt="1" custScaleY="407904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011F26B8-4074-4349-855E-A9921E5DB3AF}" srcId="{2A52989D-F7FB-4581-A78D-5AA2820D8337}" destId="{7D6ACE49-2C7D-4B55-8258-8FF78D2D3F87}" srcOrd="0" destOrd="0" parTransId="{AE0B5837-A785-4B6F-9FDA-6EBC8B068F4A}" sibTransId="{7C224D5F-3567-4E13-A4F5-740B4796CA85}"/>
    <dgm:cxn modelId="{85B98BD8-89E0-430A-B22F-4E01E075F601}" type="presOf" srcId="{7D6ACE49-2C7D-4B55-8258-8FF78D2D3F87}" destId="{7A20DE31-9AEC-4203-B692-5715756E6C53}" srcOrd="0" destOrd="0" presId="urn:microsoft.com/office/officeart/2005/8/layout/vList2"/>
    <dgm:cxn modelId="{A7B18AF1-4360-49CF-9F0D-3FD8B45192C4}" type="presOf" srcId="{2A52989D-F7FB-4581-A78D-5AA2820D8337}" destId="{D3023C26-3E73-4E84-8F9D-13921BA3731C}" srcOrd="0" destOrd="0" presId="urn:microsoft.com/office/officeart/2005/8/layout/vList2"/>
    <dgm:cxn modelId="{BB65C3B3-9B07-40C0-A568-868D37B15B54}" type="presParOf" srcId="{D3023C26-3E73-4E84-8F9D-13921BA3731C}" destId="{7A20DE31-9AEC-4203-B692-5715756E6C5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4E5C34E-DA21-45B9-B55D-F89D03FA1B3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CEC9EB15-5746-4F36-8AFD-EACA623DA04B}">
      <dgm:prSet custT="1"/>
      <dgm:spPr>
        <a:solidFill>
          <a:schemeClr val="tx2">
            <a:lumMod val="25000"/>
            <a:alpha val="16000"/>
          </a:schemeClr>
        </a:solidFill>
        <a:ln>
          <a:noFill/>
        </a:ln>
      </dgm:spPr>
      <dgm:t>
        <a:bodyPr/>
        <a:lstStyle/>
        <a:p>
          <a:pPr algn="ctr" rtl="0">
            <a:spcAft>
              <a:spcPts val="0"/>
            </a:spcAft>
          </a:pPr>
          <a:r>
            <a:rPr lang="uk-UA" sz="1600" b="1" kern="1200" noProof="0" dirty="0" smtClean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rPr>
            <a:t>Постанова ВП ВС від 01.02.2022 у справі № 910/5179/20</a:t>
          </a:r>
          <a:endParaRPr lang="uk-UA" sz="1600" b="1" kern="1200" noProof="0" dirty="0">
            <a:solidFill>
              <a:schemeClr val="bg2">
                <a:lumMod val="20000"/>
                <a:lumOff val="80000"/>
              </a:schemeClr>
            </a:solidFill>
            <a:effectLst>
              <a:outerShdw blurRad="38100" dist="25400" dir="5400000" algn="tl" rotWithShape="0">
                <a:srgbClr val="000000">
                  <a:alpha val="43000"/>
                </a:srgbClr>
              </a:outerShdw>
            </a:effectLst>
            <a:latin typeface="Times New Roman" pitchFamily="18" charset="0"/>
            <a:ea typeface="+mj-ea"/>
            <a:cs typeface="Times New Roman" pitchFamily="18" charset="0"/>
          </a:endParaRPr>
        </a:p>
      </dgm:t>
    </dgm:pt>
    <dgm:pt modelId="{E33750B9-1477-455F-81C8-4D2BC9085203}" type="parTrans" cxnId="{A26E2DD8-ABF8-4519-816D-D7B1EAAFC0FE}">
      <dgm:prSet/>
      <dgm:spPr/>
      <dgm:t>
        <a:bodyPr/>
        <a:lstStyle/>
        <a:p>
          <a:endParaRPr lang="uk-UA"/>
        </a:p>
      </dgm:t>
    </dgm:pt>
    <dgm:pt modelId="{B7D23C7B-0A90-4076-AC62-5D4A740C24FC}" type="sibTrans" cxnId="{A26E2DD8-ABF8-4519-816D-D7B1EAAFC0FE}">
      <dgm:prSet/>
      <dgm:spPr/>
      <dgm:t>
        <a:bodyPr/>
        <a:lstStyle/>
        <a:p>
          <a:endParaRPr lang="uk-UA"/>
        </a:p>
      </dgm:t>
    </dgm:pt>
    <dgm:pt modelId="{3C8EE393-9385-4B7F-8750-BF622842E9AB}" type="pres">
      <dgm:prSet presAssocID="{24E5C34E-DA21-45B9-B55D-F89D03FA1B3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491186E1-D2E0-4DE9-9FD1-C23BC272EA6B}" type="pres">
      <dgm:prSet presAssocID="{CEC9EB15-5746-4F36-8AFD-EACA623DA04B}" presName="parentText" presStyleLbl="node1" presStyleIdx="0" presStyleCnt="1" custScaleY="307608" custLinFactY="-3627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A26E2DD8-ABF8-4519-816D-D7B1EAAFC0FE}" srcId="{24E5C34E-DA21-45B9-B55D-F89D03FA1B3A}" destId="{CEC9EB15-5746-4F36-8AFD-EACA623DA04B}" srcOrd="0" destOrd="0" parTransId="{E33750B9-1477-455F-81C8-4D2BC9085203}" sibTransId="{B7D23C7B-0A90-4076-AC62-5D4A740C24FC}"/>
    <dgm:cxn modelId="{CCCDA1D1-9BD7-48E1-B9DA-79DF2A3E3CF5}" type="presOf" srcId="{24E5C34E-DA21-45B9-B55D-F89D03FA1B3A}" destId="{3C8EE393-9385-4B7F-8750-BF622842E9AB}" srcOrd="0" destOrd="0" presId="urn:microsoft.com/office/officeart/2005/8/layout/vList2"/>
    <dgm:cxn modelId="{D2DAC618-CA48-46FC-9939-B2B2021EE571}" type="presOf" srcId="{CEC9EB15-5746-4F36-8AFD-EACA623DA04B}" destId="{491186E1-D2E0-4DE9-9FD1-C23BC272EA6B}" srcOrd="0" destOrd="0" presId="urn:microsoft.com/office/officeart/2005/8/layout/vList2"/>
    <dgm:cxn modelId="{EFBE9A76-82F6-4F13-9E81-BB55D4B838C7}" type="presParOf" srcId="{3C8EE393-9385-4B7F-8750-BF622842E9AB}" destId="{491186E1-D2E0-4DE9-9FD1-C23BC272EA6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2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EF56D4A-9A76-4414-A5F2-8066BE125047}">
      <dsp:nvSpPr>
        <dsp:cNvPr id="0" name=""/>
        <dsp:cNvSpPr/>
      </dsp:nvSpPr>
      <dsp:spPr>
        <a:xfrm>
          <a:off x="0" y="474056"/>
          <a:ext cx="4013625" cy="3704318"/>
        </a:xfrm>
        <a:prstGeom prst="homePlate">
          <a:avLst/>
        </a:prstGeom>
        <a:solidFill>
          <a:schemeClr val="tx2">
            <a:lumMod val="25000"/>
            <a:alpha val="29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just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100" kern="1200" dirty="0" smtClean="0">
              <a:latin typeface="Times New Roman" pitchFamily="18" charset="0"/>
              <a:cs typeface="Times New Roman" pitchFamily="18" charset="0"/>
            </a:rPr>
            <a:t>	</a:t>
          </a:r>
          <a:r>
            <a:rPr lang="uk-UA" sz="1200" b="1" kern="1200" noProof="0" dirty="0" smtClean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rPr>
            <a:t>КЦС ВС зроблено висновок про можливість заміни </a:t>
          </a:r>
          <a:r>
            <a:rPr lang="uk-UA" sz="1200" b="1" kern="1200" noProof="0" dirty="0" err="1" smtClean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rPr>
            <a:t>стягувача</a:t>
          </a:r>
          <a:r>
            <a:rPr lang="uk-UA" sz="1200" b="1" kern="1200" noProof="0" dirty="0" smtClean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rPr>
            <a:t>/позивача у справі за наявності ознак закінчення законодавчо встановленого строку на пред`явлення виконавчих документів до виконання та за відсутності обставин його поновлення.</a:t>
          </a:r>
        </a:p>
        <a:p>
          <a:pPr lvl="0" algn="just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noProof="0" dirty="0" smtClean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rPr>
            <a:t>	</a:t>
          </a:r>
          <a:endParaRPr lang="uk-UA" sz="1200" b="1" kern="1200" noProof="0" dirty="0">
            <a:solidFill>
              <a:schemeClr val="bg2">
                <a:lumMod val="20000"/>
                <a:lumOff val="80000"/>
              </a:schemeClr>
            </a:solidFill>
            <a:effectLst>
              <a:outerShdw blurRad="38100" dist="25400" dir="5400000" algn="tl" rotWithShape="0">
                <a:srgbClr val="000000">
                  <a:alpha val="43000"/>
                </a:srgbClr>
              </a:outerShdw>
            </a:effectLst>
            <a:latin typeface="Times New Roman" pitchFamily="18" charset="0"/>
            <a:ea typeface="+mj-ea"/>
            <a:cs typeface="Times New Roman" pitchFamily="18" charset="0"/>
          </a:endParaRPr>
        </a:p>
      </dsp:txBody>
      <dsp:txXfrm>
        <a:off x="0" y="474056"/>
        <a:ext cx="4013625" cy="370431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532A5CD-ED12-4521-B172-187366941F6A}">
      <dsp:nvSpPr>
        <dsp:cNvPr id="0" name=""/>
        <dsp:cNvSpPr/>
      </dsp:nvSpPr>
      <dsp:spPr>
        <a:xfrm>
          <a:off x="0" y="11"/>
          <a:ext cx="4225405" cy="4221077"/>
        </a:xfrm>
        <a:prstGeom prst="flowChartAlternateProcess">
          <a:avLst/>
        </a:prstGeom>
        <a:solidFill>
          <a:schemeClr val="tx2">
            <a:lumMod val="25000"/>
            <a:alpha val="44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just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noProof="0" dirty="0" smtClean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rPr>
            <a:t>	</a:t>
          </a:r>
          <a:r>
            <a:rPr lang="uk-UA" sz="1200" b="1" kern="1200" noProof="0" dirty="0" smtClean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rPr>
            <a:t> Заміна сторони виконавчого провадження правонаступником полягає в поширенні на правонаступника законної сили судового рішення з усіма її наслідками - незмінністю, неспростовністю, виключністю, </a:t>
          </a:r>
          <a:r>
            <a:rPr lang="uk-UA" sz="1200" b="1" kern="1200" noProof="0" dirty="0" err="1" smtClean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rPr>
            <a:t>преюдиційністю</a:t>
          </a:r>
          <a:r>
            <a:rPr lang="uk-UA" sz="1200" b="1" kern="1200" noProof="0" dirty="0" smtClean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rPr>
            <a:t>, виконуваністю. Отже, у випадку неможливості виконання судового рішення за відсутності підстав для поновлення строків для виконання наказу суду (виконавчого листа) або у випадку, якщо судове рішення не підлягає виконанню у примусовому порядку через органи виконавчої служби, правонаступник не може бути замінений у виконавчому провадженні, яке не здійснюється. </a:t>
          </a:r>
          <a:r>
            <a:rPr lang="uk-UA" sz="1200" kern="1200" dirty="0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1"/>
            </a:rPr>
            <a:t>http://reestr.court.gov.ua/Review/102973874</a:t>
          </a:r>
          <a:r>
            <a:rPr lang="uk-UA" sz="1200" kern="12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uk-UA" sz="1200" b="1" kern="1200" noProof="0" dirty="0" smtClean="0">
            <a:solidFill>
              <a:schemeClr val="bg2">
                <a:lumMod val="20000"/>
                <a:lumOff val="80000"/>
              </a:schemeClr>
            </a:solidFill>
            <a:effectLst>
              <a:outerShdw blurRad="38100" dist="25400" dir="5400000" algn="tl" rotWithShape="0">
                <a:srgbClr val="000000">
                  <a:alpha val="43000"/>
                </a:srgbClr>
              </a:outerShdw>
            </a:effectLst>
            <a:latin typeface="Times New Roman" pitchFamily="18" charset="0"/>
            <a:ea typeface="+mj-ea"/>
            <a:cs typeface="Times New Roman" pitchFamily="18" charset="0"/>
            <a:hlinkClick xmlns:r="http://schemas.openxmlformats.org/officeDocument/2006/relationships" r:id="rId2"/>
          </a:endParaRPr>
        </a:p>
      </dsp:txBody>
      <dsp:txXfrm>
        <a:off x="0" y="11"/>
        <a:ext cx="4225405" cy="4221077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A20DE31-9AEC-4203-B692-5715756E6C53}">
      <dsp:nvSpPr>
        <dsp:cNvPr id="0" name=""/>
        <dsp:cNvSpPr/>
      </dsp:nvSpPr>
      <dsp:spPr>
        <a:xfrm>
          <a:off x="0" y="351"/>
          <a:ext cx="3729913" cy="719376"/>
        </a:xfrm>
        <a:prstGeom prst="roundRect">
          <a:avLst/>
        </a:prstGeom>
        <a:solidFill>
          <a:schemeClr val="tx2">
            <a:lumMod val="25000"/>
            <a:alpha val="17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kumimoji="0" lang="uk-UA" sz="1600" b="1" i="0" u="none" strike="noStrike" kern="1200" cap="none" spc="0" normalizeH="0" baseline="0" noProof="0" dirty="0" smtClean="0">
              <a:ln>
                <a:noFill/>
              </a:ln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rPr>
            <a:t>Постанова </a:t>
          </a:r>
          <a:r>
            <a:rPr lang="uk-UA" sz="1600" b="1" kern="1200" noProof="0" dirty="0" smtClean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rPr>
            <a:t>КЦС ВС від 15.09.2021 у справі №727/9430/13-ц</a:t>
          </a:r>
          <a:endParaRPr kumimoji="0" lang="uk-UA" sz="1600" b="1" i="0" u="none" strike="noStrike" kern="1200" cap="none" spc="0" normalizeH="0" baseline="0" noProof="0" dirty="0">
            <a:ln>
              <a:noFill/>
            </a:ln>
            <a:solidFill>
              <a:schemeClr val="bg2">
                <a:lumMod val="20000"/>
                <a:lumOff val="80000"/>
              </a:schemeClr>
            </a:solidFill>
            <a:effectLst>
              <a:outerShdw blurRad="38100" dist="25400" dir="5400000" algn="tl" rotWithShape="0">
                <a:srgbClr val="000000">
                  <a:alpha val="43000"/>
                </a:srgbClr>
              </a:outerShdw>
            </a:effectLst>
            <a:uLnTx/>
            <a:uFillTx/>
            <a:latin typeface="Times New Roman" pitchFamily="18" charset="0"/>
            <a:ea typeface="+mj-ea"/>
            <a:cs typeface="Times New Roman" pitchFamily="18" charset="0"/>
          </a:endParaRPr>
        </a:p>
      </dsp:txBody>
      <dsp:txXfrm>
        <a:off x="0" y="351"/>
        <a:ext cx="3729913" cy="719376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91186E1-D2E0-4DE9-9FD1-C23BC272EA6B}">
      <dsp:nvSpPr>
        <dsp:cNvPr id="0" name=""/>
        <dsp:cNvSpPr/>
      </dsp:nvSpPr>
      <dsp:spPr>
        <a:xfrm>
          <a:off x="0" y="0"/>
          <a:ext cx="4130279" cy="647189"/>
        </a:xfrm>
        <a:prstGeom prst="roundRect">
          <a:avLst/>
        </a:prstGeom>
        <a:solidFill>
          <a:schemeClr val="tx2">
            <a:lumMod val="25000"/>
            <a:alpha val="16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uk-UA" sz="1600" b="1" kern="1200" noProof="0" dirty="0" smtClean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rPr>
            <a:t>Постанова ВП ВС від 18.01.2022 у справі № 34/425</a:t>
          </a:r>
          <a:endParaRPr lang="uk-UA" sz="1600" b="1" kern="1200" noProof="0" dirty="0">
            <a:solidFill>
              <a:schemeClr val="bg2">
                <a:lumMod val="20000"/>
                <a:lumOff val="80000"/>
              </a:schemeClr>
            </a:solidFill>
            <a:effectLst>
              <a:outerShdw blurRad="38100" dist="25400" dir="5400000" algn="tl" rotWithShape="0">
                <a:srgbClr val="000000">
                  <a:alpha val="43000"/>
                </a:srgbClr>
              </a:outerShdw>
            </a:effectLst>
            <a:latin typeface="Times New Roman" pitchFamily="18" charset="0"/>
            <a:ea typeface="+mj-ea"/>
            <a:cs typeface="Times New Roman" pitchFamily="18" charset="0"/>
          </a:endParaRPr>
        </a:p>
      </dsp:txBody>
      <dsp:txXfrm>
        <a:off x="0" y="0"/>
        <a:ext cx="4130279" cy="647189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EF56D4A-9A76-4414-A5F2-8066BE125047}">
      <dsp:nvSpPr>
        <dsp:cNvPr id="0" name=""/>
        <dsp:cNvSpPr/>
      </dsp:nvSpPr>
      <dsp:spPr>
        <a:xfrm>
          <a:off x="0" y="474056"/>
          <a:ext cx="4013625" cy="3704318"/>
        </a:xfrm>
        <a:prstGeom prst="homePlate">
          <a:avLst/>
        </a:prstGeom>
        <a:solidFill>
          <a:schemeClr val="tx2">
            <a:lumMod val="25000"/>
            <a:alpha val="29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just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100" kern="1200" dirty="0" smtClean="0">
              <a:latin typeface="Times New Roman" pitchFamily="18" charset="0"/>
              <a:cs typeface="Times New Roman" pitchFamily="18" charset="0"/>
            </a:rPr>
            <a:t>	</a:t>
          </a:r>
          <a:r>
            <a:rPr lang="uk-UA" sz="1200" b="1" kern="1200" noProof="0" dirty="0" smtClean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rPr>
            <a:t>КЦС ВС зроблено висновок про розгляд за правилами цивільного судочинства спору, ініційованого співвласником багатоквартирного будинку, щодо затвердження кошторису ОСББ, переліку та розміру внесків на утримання будинку як такого.</a:t>
          </a:r>
        </a:p>
        <a:p>
          <a:pPr lvl="0" algn="just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noProof="0" dirty="0" smtClean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rPr>
            <a:t>	</a:t>
          </a:r>
          <a:endParaRPr lang="uk-UA" sz="1200" b="1" kern="1200" noProof="0" dirty="0">
            <a:solidFill>
              <a:schemeClr val="bg2">
                <a:lumMod val="20000"/>
                <a:lumOff val="80000"/>
              </a:schemeClr>
            </a:solidFill>
            <a:effectLst>
              <a:outerShdw blurRad="38100" dist="25400" dir="5400000" algn="tl" rotWithShape="0">
                <a:srgbClr val="000000">
                  <a:alpha val="43000"/>
                </a:srgbClr>
              </a:outerShdw>
            </a:effectLst>
            <a:latin typeface="Times New Roman" pitchFamily="18" charset="0"/>
            <a:ea typeface="+mj-ea"/>
            <a:cs typeface="Times New Roman" pitchFamily="18" charset="0"/>
          </a:endParaRPr>
        </a:p>
      </dsp:txBody>
      <dsp:txXfrm>
        <a:off x="0" y="474056"/>
        <a:ext cx="4013625" cy="3704318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532A5CD-ED12-4521-B172-187366941F6A}">
      <dsp:nvSpPr>
        <dsp:cNvPr id="0" name=""/>
        <dsp:cNvSpPr/>
      </dsp:nvSpPr>
      <dsp:spPr>
        <a:xfrm>
          <a:off x="0" y="11"/>
          <a:ext cx="4225405" cy="4221077"/>
        </a:xfrm>
        <a:prstGeom prst="flowChartAlternateProcess">
          <a:avLst/>
        </a:prstGeom>
        <a:solidFill>
          <a:schemeClr val="tx2">
            <a:lumMod val="25000"/>
            <a:alpha val="44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just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noProof="0" dirty="0" smtClean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rPr>
            <a:t>	</a:t>
          </a:r>
          <a:r>
            <a:rPr lang="uk-UA" sz="1200" b="1" kern="1200" noProof="0" dirty="0" smtClean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rPr>
            <a:t> Прийняття рішення установчими зборами щодо всіх питань, віднесених до їх компетенції та виключної компетенції загальних зборів ОСББ відповідно до статей 6, 10 ЗУ «Про </a:t>
          </a:r>
          <a:r>
            <a:rPr lang="uk-UA" sz="1200" b="1" kern="1200" noProof="0" dirty="0" err="1" smtClean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rPr>
            <a:t>обʼєднання</a:t>
          </a:r>
          <a:r>
            <a:rPr lang="uk-UA" sz="1200" b="1" kern="1200" noProof="0" dirty="0" smtClean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rPr>
            <a:t> співвласників багатоквартирного будинку» № 2866-ІІІ, стосується створення та управління ОСББ як юридичною особою, що відповідно до пункту 3 частини першої статті 20 ГПК України визначає предметну юрисдикцію спору про визнання недійсним рішення установчих зборів ОСББ судам господарської юрисдикції. ВП ВС неодноразово звертала увагу на те, що спори, пов`язані зі створенням, діяльністю, управлінням або припиненням діяльності юридичної особи, є корпоративними в розумінні п.3 ч.1 ст.20 ГПК України, незалежно від того, чи є позивач акціонером (учасником) юридичної особи, і мають розглядатися за правилами ГПК України (постанови від 10.09.2019 у справі № 921/36/18 (пункт 4.19), від 01.04.2020 у справі № 813/1056/18 (пункт 40), від 15.04.2020 у справі № 804/14471/15 (пункт 39)). </a:t>
          </a:r>
          <a:endParaRPr lang="uk-UA" sz="1200" b="1" kern="1200" noProof="0" smtClean="0">
            <a:solidFill>
              <a:schemeClr val="bg2">
                <a:lumMod val="20000"/>
                <a:lumOff val="80000"/>
              </a:schemeClr>
            </a:solidFill>
            <a:effectLst>
              <a:outerShdw blurRad="38100" dist="25400" dir="5400000" algn="tl" rotWithShape="0">
                <a:srgbClr val="000000">
                  <a:alpha val="43000"/>
                </a:srgbClr>
              </a:outerShdw>
            </a:effectLst>
            <a:latin typeface="Times New Roman" pitchFamily="18" charset="0"/>
            <a:ea typeface="+mj-ea"/>
            <a:cs typeface="Times New Roman" pitchFamily="18" charset="0"/>
          </a:endParaRPr>
        </a:p>
        <a:p>
          <a:pPr lvl="0" algn="just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smtClean="0">
              <a:hlinkClick xmlns:r="http://schemas.openxmlformats.org/officeDocument/2006/relationships" r:id="rId1"/>
            </a:rPr>
            <a:t>http</a:t>
          </a:r>
          <a:r>
            <a:rPr lang="uk-UA" sz="1200" kern="1200" dirty="0" smtClean="0">
              <a:hlinkClick xmlns:r="http://schemas.openxmlformats.org/officeDocument/2006/relationships" r:id="rId1"/>
            </a:rPr>
            <a:t>://reestr.court.gov.ua/Review/103283361</a:t>
          </a:r>
          <a:r>
            <a:rPr lang="uk-UA" sz="1200" kern="1200" dirty="0" smtClean="0"/>
            <a:t> </a:t>
          </a:r>
          <a:endParaRPr lang="uk-UA" sz="1200" b="1" kern="1200" noProof="0" dirty="0" smtClean="0">
            <a:solidFill>
              <a:schemeClr val="bg2">
                <a:lumMod val="20000"/>
                <a:lumOff val="80000"/>
              </a:schemeClr>
            </a:solidFill>
            <a:effectLst>
              <a:outerShdw blurRad="38100" dist="25400" dir="5400000" algn="tl" rotWithShape="0">
                <a:srgbClr val="000000">
                  <a:alpha val="43000"/>
                </a:srgbClr>
              </a:outerShdw>
            </a:effectLst>
            <a:latin typeface="Times New Roman" pitchFamily="18" charset="0"/>
            <a:ea typeface="+mj-ea"/>
            <a:cs typeface="Times New Roman" pitchFamily="18" charset="0"/>
            <a:hlinkClick xmlns:r="http://schemas.openxmlformats.org/officeDocument/2006/relationships" r:id="rId2"/>
          </a:endParaRPr>
        </a:p>
      </dsp:txBody>
      <dsp:txXfrm>
        <a:off x="0" y="11"/>
        <a:ext cx="4225405" cy="4221077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A20DE31-9AEC-4203-B692-5715756E6C53}">
      <dsp:nvSpPr>
        <dsp:cNvPr id="0" name=""/>
        <dsp:cNvSpPr/>
      </dsp:nvSpPr>
      <dsp:spPr>
        <a:xfrm>
          <a:off x="0" y="351"/>
          <a:ext cx="3729913" cy="719376"/>
        </a:xfrm>
        <a:prstGeom prst="roundRect">
          <a:avLst/>
        </a:prstGeom>
        <a:solidFill>
          <a:schemeClr val="tx2">
            <a:lumMod val="25000"/>
            <a:alpha val="17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kumimoji="0" lang="uk-UA" sz="1600" b="1" i="0" u="none" strike="noStrike" kern="1200" cap="none" spc="0" normalizeH="0" baseline="0" noProof="0" dirty="0" smtClean="0">
              <a:ln>
                <a:noFill/>
              </a:ln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rPr>
            <a:t>Постанова КЦС ВС від 14.07.2020 у справі № 466/8748/16-ц </a:t>
          </a:r>
          <a:endParaRPr kumimoji="0" lang="uk-UA" sz="1600" b="1" i="0" u="none" strike="noStrike" kern="1200" cap="none" spc="0" normalizeH="0" baseline="0" noProof="0" dirty="0">
            <a:ln>
              <a:noFill/>
            </a:ln>
            <a:solidFill>
              <a:schemeClr val="bg2">
                <a:lumMod val="20000"/>
                <a:lumOff val="80000"/>
              </a:schemeClr>
            </a:solidFill>
            <a:effectLst>
              <a:outerShdw blurRad="38100" dist="25400" dir="5400000" algn="tl" rotWithShape="0">
                <a:srgbClr val="000000">
                  <a:alpha val="43000"/>
                </a:srgbClr>
              </a:outerShdw>
            </a:effectLst>
            <a:uLnTx/>
            <a:uFillTx/>
            <a:latin typeface="Times New Roman" pitchFamily="18" charset="0"/>
            <a:ea typeface="+mj-ea"/>
            <a:cs typeface="Times New Roman" pitchFamily="18" charset="0"/>
          </a:endParaRPr>
        </a:p>
      </dsp:txBody>
      <dsp:txXfrm>
        <a:off x="0" y="351"/>
        <a:ext cx="3729913" cy="719376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91186E1-D2E0-4DE9-9FD1-C23BC272EA6B}">
      <dsp:nvSpPr>
        <dsp:cNvPr id="0" name=""/>
        <dsp:cNvSpPr/>
      </dsp:nvSpPr>
      <dsp:spPr>
        <a:xfrm>
          <a:off x="0" y="0"/>
          <a:ext cx="4130279" cy="647189"/>
        </a:xfrm>
        <a:prstGeom prst="roundRect">
          <a:avLst/>
        </a:prstGeom>
        <a:solidFill>
          <a:schemeClr val="tx2">
            <a:lumMod val="25000"/>
            <a:alpha val="16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uk-UA" sz="1600" b="1" kern="1200" noProof="0" dirty="0" smtClean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rPr>
            <a:t>Постанова ВП ВС від 01.02.2022 у справі № 910/5179/20</a:t>
          </a:r>
          <a:endParaRPr lang="uk-UA" sz="1600" b="1" kern="1200" noProof="0" dirty="0">
            <a:solidFill>
              <a:schemeClr val="bg2">
                <a:lumMod val="20000"/>
                <a:lumOff val="80000"/>
              </a:schemeClr>
            </a:solidFill>
            <a:effectLst>
              <a:outerShdw blurRad="38100" dist="25400" dir="5400000" algn="tl" rotWithShape="0">
                <a:srgbClr val="000000">
                  <a:alpha val="43000"/>
                </a:srgbClr>
              </a:outerShdw>
            </a:effectLst>
            <a:latin typeface="Times New Roman" pitchFamily="18" charset="0"/>
            <a:ea typeface="+mj-ea"/>
            <a:cs typeface="Times New Roman" pitchFamily="18" charset="0"/>
          </a:endParaRPr>
        </a:p>
      </dsp:txBody>
      <dsp:txXfrm>
        <a:off x="0" y="0"/>
        <a:ext cx="4130279" cy="6471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7E8FDF-EBCC-482F-8003-D19E610954F3}" type="datetimeFigureOut">
              <a:rPr lang="uk-UA" smtClean="0"/>
              <a:pPr/>
              <a:t>11.07.2022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C0917D-441D-47B3-B65E-3F6798E1ADDF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0917D-441D-47B3-B65E-3F6798E1ADDF}" type="slidenum">
              <a:rPr lang="uk-UA" smtClean="0"/>
              <a:pPr/>
              <a:t>1</a:t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17" name="Пі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uk-UA" smtClean="0"/>
              <a:t>Зразок підзаголовка</a:t>
            </a:r>
            <a:endParaRPr kumimoji="0" lang="en-US"/>
          </a:p>
        </p:txBody>
      </p:sp>
      <p:sp>
        <p:nvSpPr>
          <p:cNvPr id="30" name="Місце для дати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F3E26-BE0A-424A-947F-C108B595D07D}" type="datetimeFigureOut">
              <a:rPr lang="uk-UA" smtClean="0"/>
              <a:pPr/>
              <a:t>11.07.2022</a:t>
            </a:fld>
            <a:endParaRPr lang="uk-UA"/>
          </a:p>
        </p:txBody>
      </p:sp>
      <p:sp>
        <p:nvSpPr>
          <p:cNvPr id="19" name="Місце для нижнього колонтитула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7" name="Місце для номера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8A768-57F3-4146-822D-25A0703D270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F3E26-BE0A-424A-947F-C108B595D07D}" type="datetimeFigureOut">
              <a:rPr lang="uk-UA" smtClean="0"/>
              <a:pPr/>
              <a:t>11.07.2022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8A768-57F3-4146-822D-25A0703D270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F3E26-BE0A-424A-947F-C108B595D07D}" type="datetimeFigureOut">
              <a:rPr lang="uk-UA" smtClean="0"/>
              <a:pPr/>
              <a:t>11.07.2022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8A768-57F3-4146-822D-25A0703D270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F3E26-BE0A-424A-947F-C108B595D07D}" type="datetimeFigureOut">
              <a:rPr lang="uk-UA" smtClean="0"/>
              <a:pPr/>
              <a:t>11.07.2022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8A768-57F3-4146-822D-25A0703D270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F3E26-BE0A-424A-947F-C108B595D07D}" type="datetimeFigureOut">
              <a:rPr lang="uk-UA" smtClean="0"/>
              <a:pPr/>
              <a:t>11.07.2022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8A768-57F3-4146-822D-25A0703D270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F3E26-BE0A-424A-947F-C108B595D07D}" type="datetimeFigureOut">
              <a:rPr lang="uk-UA" smtClean="0"/>
              <a:pPr/>
              <a:t>11.07.2022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8A768-57F3-4146-822D-25A0703D270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5" name="Місце для вмісту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F3E26-BE0A-424A-947F-C108B595D07D}" type="datetimeFigureOut">
              <a:rPr lang="uk-UA" smtClean="0"/>
              <a:pPr/>
              <a:t>11.07.2022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8A768-57F3-4146-822D-25A0703D270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F3E26-BE0A-424A-947F-C108B595D07D}" type="datetimeFigureOut">
              <a:rPr lang="uk-UA" smtClean="0"/>
              <a:pPr/>
              <a:t>11.07.2022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8A768-57F3-4146-822D-25A0703D270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F3E26-BE0A-424A-947F-C108B595D07D}" type="datetimeFigureOut">
              <a:rPr lang="uk-UA" smtClean="0"/>
              <a:pPr/>
              <a:t>11.07.2022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8A768-57F3-4146-822D-25A0703D270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F3E26-BE0A-424A-947F-C108B595D07D}" type="datetimeFigureOut">
              <a:rPr lang="uk-UA" smtClean="0"/>
              <a:pPr/>
              <a:t>11.07.2022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8A768-57F3-4146-822D-25A0703D270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кутник з одним вирізаним округленим кут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кутний трикут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F3E26-BE0A-424A-947F-C108B595D07D}" type="datetimeFigureOut">
              <a:rPr lang="uk-UA" smtClean="0"/>
              <a:pPr/>
              <a:t>11.07.2022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6C8A768-57F3-4146-822D-25A0703D270B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uk-UA" smtClean="0"/>
              <a:t>Клацніть піктограму, щоб додати зображення</a:t>
            </a:r>
            <a:endParaRPr kumimoji="0" lang="en-US" dirty="0"/>
          </a:p>
        </p:txBody>
      </p:sp>
      <p:sp>
        <p:nvSpPr>
          <p:cNvPr id="10" name="Поліліні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іліні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іліні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іліні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Місце для заголовка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0" name="Місце для тексту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uk-UA" smtClean="0"/>
              <a:t>Зразок тексту</a:t>
            </a:r>
          </a:p>
          <a:p>
            <a:pPr lvl="1" eaLnBrk="1" latinLnBrk="0" hangingPunct="1"/>
            <a:r>
              <a:rPr kumimoji="0" lang="uk-UA" smtClean="0"/>
              <a:t>Другий рівень</a:t>
            </a:r>
          </a:p>
          <a:p>
            <a:pPr lvl="2" eaLnBrk="1" latinLnBrk="0" hangingPunct="1"/>
            <a:r>
              <a:rPr kumimoji="0" lang="uk-UA" smtClean="0"/>
              <a:t>Третій рівень</a:t>
            </a:r>
          </a:p>
          <a:p>
            <a:pPr lvl="3" eaLnBrk="1" latinLnBrk="0" hangingPunct="1"/>
            <a:r>
              <a:rPr kumimoji="0" lang="uk-UA" smtClean="0"/>
              <a:t>Четвертий рівень</a:t>
            </a:r>
          </a:p>
          <a:p>
            <a:pPr lvl="4" eaLnBrk="1" latinLnBrk="0" hangingPunct="1"/>
            <a:r>
              <a:rPr kumimoji="0" lang="uk-UA" smtClean="0"/>
              <a:t>П'ятий рівень</a:t>
            </a:r>
            <a:endParaRPr kumimoji="0" lang="en-US"/>
          </a:p>
        </p:txBody>
      </p:sp>
      <p:sp>
        <p:nvSpPr>
          <p:cNvPr id="10" name="Місце для дати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23F3E26-BE0A-424A-947F-C108B595D07D}" type="datetimeFigureOut">
              <a:rPr lang="uk-UA" smtClean="0"/>
              <a:pPr/>
              <a:t>11.07.2022</a:t>
            </a:fld>
            <a:endParaRPr lang="uk-UA"/>
          </a:p>
        </p:txBody>
      </p:sp>
      <p:sp>
        <p:nvSpPr>
          <p:cNvPr id="22" name="Місце для нижнього колонтитула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18" name="Місце для номера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6C8A768-57F3-4146-822D-25A0703D270B}" type="slidenum">
              <a:rPr lang="uk-UA" smtClean="0"/>
              <a:pPr/>
              <a:t>‹№›</a:t>
            </a:fld>
            <a:endParaRPr lang="uk-UA"/>
          </a:p>
        </p:txBody>
      </p:sp>
      <p:grpSp>
        <p:nvGrpSpPr>
          <p:cNvPr id="2" name="Групувати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іліні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іліні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18" Type="http://schemas.openxmlformats.org/officeDocument/2006/relationships/diagramLayout" Target="../diagrams/layout4.xml"/><Relationship Id="rId3" Type="http://schemas.openxmlformats.org/officeDocument/2006/relationships/diagramLayout" Target="../diagrams/layout1.xml"/><Relationship Id="rId21" Type="http://schemas.microsoft.com/office/2007/relationships/diagramDrawing" Target="../diagrams/drawing4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diagramData" Target="../diagrams/data4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20" Type="http://schemas.openxmlformats.org/officeDocument/2006/relationships/diagramColors" Target="../diagrams/colors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19" Type="http://schemas.openxmlformats.org/officeDocument/2006/relationships/diagramQuickStyle" Target="../diagrams/quickStyle4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13" Type="http://schemas.openxmlformats.org/officeDocument/2006/relationships/diagramLayout" Target="../diagrams/layout7.xml"/><Relationship Id="rId18" Type="http://schemas.openxmlformats.org/officeDocument/2006/relationships/diagramLayout" Target="../diagrams/layout8.xml"/><Relationship Id="rId3" Type="http://schemas.openxmlformats.org/officeDocument/2006/relationships/diagramLayout" Target="../diagrams/layout5.xml"/><Relationship Id="rId21" Type="http://schemas.microsoft.com/office/2007/relationships/diagramDrawing" Target="../diagrams/drawing8.xml"/><Relationship Id="rId7" Type="http://schemas.openxmlformats.org/officeDocument/2006/relationships/diagramData" Target="../diagrams/data6.xml"/><Relationship Id="rId12" Type="http://schemas.openxmlformats.org/officeDocument/2006/relationships/diagramData" Target="../diagrams/data7.xml"/><Relationship Id="rId17" Type="http://schemas.openxmlformats.org/officeDocument/2006/relationships/diagramData" Target="../diagrams/data8.xml"/><Relationship Id="rId2" Type="http://schemas.openxmlformats.org/officeDocument/2006/relationships/diagramData" Target="../diagrams/data5.xml"/><Relationship Id="rId16" Type="http://schemas.microsoft.com/office/2007/relationships/diagramDrawing" Target="../diagrams/drawing7.xml"/><Relationship Id="rId20" Type="http://schemas.openxmlformats.org/officeDocument/2006/relationships/diagramColors" Target="../diagrams/colors8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5" Type="http://schemas.openxmlformats.org/officeDocument/2006/relationships/diagramColors" Target="../diagrams/colors7.xml"/><Relationship Id="rId10" Type="http://schemas.openxmlformats.org/officeDocument/2006/relationships/diagramColors" Target="../diagrams/colors6.xml"/><Relationship Id="rId19" Type="http://schemas.openxmlformats.org/officeDocument/2006/relationships/diagramQuickStyle" Target="../diagrams/quickStyle8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Relationship Id="rId1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3857600"/>
          </a:xfrm>
        </p:spPr>
        <p:txBody>
          <a:bodyPr>
            <a:normAutofit/>
          </a:bodyPr>
          <a:lstStyle/>
          <a:p>
            <a:r>
              <a:rPr lang="uk-UA" sz="4400" dirty="0" smtClean="0"/>
              <a:t>Відступлення Великої Палати Верховного Суду від правових висновків Верховного Суду у господарських справах</a:t>
            </a:r>
            <a:br>
              <a:rPr lang="uk-UA" sz="4400" dirty="0" smtClean="0"/>
            </a:br>
            <a:r>
              <a:rPr lang="uk-UA" sz="4400" dirty="0" smtClean="0"/>
              <a:t>2022</a:t>
            </a: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uk-UA" sz="1300" dirty="0" smtClean="0"/>
              <a:t>Відділ </a:t>
            </a:r>
            <a:r>
              <a:rPr lang="uk-UA" sz="1300" dirty="0" smtClean="0"/>
              <a:t>аналітичної роботи та узагальнення судової практики</a:t>
            </a:r>
            <a:r>
              <a:rPr lang="uk-UA" sz="1300" dirty="0" smtClean="0">
                <a:solidFill>
                  <a:schemeClr val="tx2">
                    <a:lumMod val="25000"/>
                  </a:schemeClr>
                </a:solidFill>
              </a:rPr>
              <a:t> </a:t>
            </a:r>
            <a:endParaRPr lang="uk-UA" sz="1300" dirty="0"/>
          </a:p>
        </p:txBody>
      </p:sp>
    </p:spTree>
    <p:extLst>
      <p:ext uri="{BB962C8B-B14F-4D97-AF65-F5344CB8AC3E}">
        <p14:creationId xmlns:p14="http://schemas.microsoft.com/office/powerpoint/2010/main" xmlns="" val="198449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 txBox="1">
            <a:spLocks/>
          </p:cNvSpPr>
          <p:nvPr/>
        </p:nvSpPr>
        <p:spPr>
          <a:xfrm>
            <a:off x="614362" y="332656"/>
            <a:ext cx="8172451" cy="720080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algn="ctr">
              <a:spcBef>
                <a:spcPct val="0"/>
              </a:spcBef>
            </a:pPr>
            <a:r>
              <a:rPr lang="uk-UA" sz="2000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Щодо </a:t>
            </a:r>
            <a:r>
              <a:rPr lang="uk-UA" sz="2000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порядку здійснення заміни сторони виконавчого провадження правонаступником</a:t>
            </a:r>
          </a:p>
        </p:txBody>
      </p:sp>
      <p:graphicFrame>
        <p:nvGraphicFramePr>
          <p:cNvPr id="14" name="Місце для вмісту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91763464"/>
              </p:ext>
            </p:extLst>
          </p:nvPr>
        </p:nvGraphicFramePr>
        <p:xfrm>
          <a:off x="554437" y="2060848"/>
          <a:ext cx="4017563" cy="46542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5" name="Місце для вмісту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219268099"/>
              </p:ext>
            </p:extLst>
          </p:nvPr>
        </p:nvGraphicFramePr>
        <p:xfrm>
          <a:off x="4716016" y="2060848"/>
          <a:ext cx="4231532" cy="4221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6" name="Схема 15"/>
          <p:cNvGraphicFramePr/>
          <p:nvPr>
            <p:extLst>
              <p:ext uri="{D42A27DB-BD31-4B8C-83A1-F6EECF244321}">
                <p14:modId xmlns:p14="http://schemas.microsoft.com/office/powerpoint/2010/main" xmlns="" val="1550189413"/>
              </p:ext>
            </p:extLst>
          </p:nvPr>
        </p:nvGraphicFramePr>
        <p:xfrm>
          <a:off x="545622" y="1196752"/>
          <a:ext cx="3729913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7" name="Схема 16"/>
          <p:cNvGraphicFramePr/>
          <p:nvPr>
            <p:extLst>
              <p:ext uri="{D42A27DB-BD31-4B8C-83A1-F6EECF244321}">
                <p14:modId xmlns:p14="http://schemas.microsoft.com/office/powerpoint/2010/main" xmlns="" val="1070022202"/>
              </p:ext>
            </p:extLst>
          </p:nvPr>
        </p:nvGraphicFramePr>
        <p:xfrm>
          <a:off x="4656534" y="1196752"/>
          <a:ext cx="4130279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 txBox="1">
            <a:spLocks/>
          </p:cNvSpPr>
          <p:nvPr/>
        </p:nvSpPr>
        <p:spPr>
          <a:xfrm>
            <a:off x="614362" y="332656"/>
            <a:ext cx="8172451" cy="720080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algn="ctr">
              <a:spcBef>
                <a:spcPct val="0"/>
              </a:spcBef>
            </a:pPr>
            <a:r>
              <a:rPr lang="uk-UA" sz="2000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Щодо </a:t>
            </a:r>
            <a:r>
              <a:rPr lang="uk-UA" sz="2000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юрисдикції спорів за участю ОСББ</a:t>
            </a:r>
            <a:endParaRPr lang="uk-UA" sz="2000" b="1" dirty="0" smtClean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14" name="Місце для вмісту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91763464"/>
              </p:ext>
            </p:extLst>
          </p:nvPr>
        </p:nvGraphicFramePr>
        <p:xfrm>
          <a:off x="554437" y="2060848"/>
          <a:ext cx="4017563" cy="46542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5" name="Місце для вмісту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219268099"/>
              </p:ext>
            </p:extLst>
          </p:nvPr>
        </p:nvGraphicFramePr>
        <p:xfrm>
          <a:off x="4716016" y="2060848"/>
          <a:ext cx="4231532" cy="4221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6" name="Схема 15"/>
          <p:cNvGraphicFramePr/>
          <p:nvPr>
            <p:extLst>
              <p:ext uri="{D42A27DB-BD31-4B8C-83A1-F6EECF244321}">
                <p14:modId xmlns:p14="http://schemas.microsoft.com/office/powerpoint/2010/main" xmlns="" val="1550189413"/>
              </p:ext>
            </p:extLst>
          </p:nvPr>
        </p:nvGraphicFramePr>
        <p:xfrm>
          <a:off x="545622" y="1196752"/>
          <a:ext cx="3729913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7" name="Схема 16"/>
          <p:cNvGraphicFramePr/>
          <p:nvPr>
            <p:extLst>
              <p:ext uri="{D42A27DB-BD31-4B8C-83A1-F6EECF244321}">
                <p14:modId xmlns:p14="http://schemas.microsoft.com/office/powerpoint/2010/main" xmlns="" val="1070022202"/>
              </p:ext>
            </p:extLst>
          </p:nvPr>
        </p:nvGraphicFramePr>
        <p:xfrm>
          <a:off x="4656534" y="1196752"/>
          <a:ext cx="4130279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ік">
  <a:themeElements>
    <a:clrScheme name="Поті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і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і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</TotalTime>
  <Words>64</Words>
  <Application>Microsoft Office PowerPoint</Application>
  <PresentationFormat>Екран (4:3)</PresentationFormat>
  <Paragraphs>15</Paragraphs>
  <Slides>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</vt:i4>
      </vt:variant>
    </vt:vector>
  </HeadingPairs>
  <TitlesOfParts>
    <vt:vector size="4" baseType="lpstr">
      <vt:lpstr>Потік</vt:lpstr>
      <vt:lpstr>Відступлення Великої Палати Верховного Суду від правових висновків Верховного Суду у господарських справах 2022 Відділ аналітичної роботи та узагальнення судової практики 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Відступлення Верховного Суду у складі суддів об`єднаної палати Касаційного господарського суду від правових висновків  Верховного Суду у господарських справах</dc:title>
  <dc:creator>user4</dc:creator>
  <cp:lastModifiedBy>user4</cp:lastModifiedBy>
  <cp:revision>112</cp:revision>
  <dcterms:created xsi:type="dcterms:W3CDTF">2020-02-14T13:33:55Z</dcterms:created>
  <dcterms:modified xsi:type="dcterms:W3CDTF">2022-07-11T08:01:41Z</dcterms:modified>
</cp:coreProperties>
</file>